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88968" autoAdjust="0"/>
  </p:normalViewPr>
  <p:slideViewPr>
    <p:cSldViewPr>
      <p:cViewPr>
        <p:scale>
          <a:sx n="50" d="100"/>
          <a:sy n="50" d="100"/>
        </p:scale>
        <p:origin x="-2292" y="-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Incidentes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Prevalentes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axId val="101046528"/>
        <c:axId val="104792064"/>
      </c:barChart>
      <c:catAx>
        <c:axId val="101046528"/>
        <c:scaling>
          <c:orientation val="minMax"/>
        </c:scaling>
        <c:axPos val="b"/>
        <c:numFmt formatCode="General" sourceLinked="0"/>
        <c:tickLblPos val="nextTo"/>
        <c:crossAx val="104792064"/>
        <c:crosses val="autoZero"/>
        <c:auto val="1"/>
        <c:lblAlgn val="ctr"/>
        <c:lblOffset val="100"/>
      </c:catAx>
      <c:valAx>
        <c:axId val="104792064"/>
        <c:scaling>
          <c:orientation val="minMax"/>
        </c:scaling>
        <c:axPos val="l"/>
        <c:majorGridlines/>
        <c:numFmt formatCode="General" sourceLinked="1"/>
        <c:tickLblPos val="nextTo"/>
        <c:crossAx val="10104652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>
        <c:manualLayout>
          <c:layoutTarget val="inner"/>
          <c:xMode val="edge"/>
          <c:yMode val="edge"/>
          <c:x val="0.41489873950941347"/>
          <c:y val="2.0980137351567781E-2"/>
          <c:w val="0.53340883315511534"/>
          <c:h val="0.83853524099900301"/>
        </c:manualLayout>
      </c:layout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Visual</c:v>
                </c:pt>
                <c:pt idx="1">
                  <c:v>Sin discapacidad</c:v>
                </c:pt>
                <c:pt idx="2">
                  <c:v>Motora</c:v>
                </c:pt>
                <c:pt idx="3">
                  <c:v>Discapacidades multiples</c:v>
                </c:pt>
                <c:pt idx="4">
                  <c:v>Auditiva</c:v>
                </c:pt>
                <c:pt idx="5">
                  <c:v>Autocuidado</c:v>
                </c:pt>
                <c:pt idx="6">
                  <c:v>Odontologica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</c:v>
                </c:pt>
                <c:pt idx="1">
                  <c:v>43</c:v>
                </c:pt>
                <c:pt idx="2">
                  <c:v>8</c:v>
                </c:pt>
                <c:pt idx="3">
                  <c:v>11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</c:ser>
        <c:axId val="60722176"/>
        <c:axId val="60744448"/>
      </c:barChart>
      <c:catAx>
        <c:axId val="60722176"/>
        <c:scaling>
          <c:orientation val="minMax"/>
        </c:scaling>
        <c:axPos val="l"/>
        <c:numFmt formatCode="General" sourceLinked="0"/>
        <c:majorTickMark val="none"/>
        <c:tickLblPos val="nextTo"/>
        <c:crossAx val="60744448"/>
        <c:crosses val="autoZero"/>
        <c:auto val="1"/>
        <c:lblAlgn val="ctr"/>
        <c:lblOffset val="100"/>
      </c:catAx>
      <c:valAx>
        <c:axId val="6074444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072217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Masculino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6</c:v>
                </c:pt>
                <c:pt idx="1">
                  <c:v>4</c:v>
                </c:pt>
                <c:pt idx="2">
                  <c:v>20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Femenino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11</c:v>
                </c:pt>
                <c:pt idx="1">
                  <c:v>7</c:v>
                </c:pt>
                <c:pt idx="2">
                  <c:v>7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axId val="104844672"/>
        <c:axId val="105251968"/>
      </c:barChart>
      <c:catAx>
        <c:axId val="104844672"/>
        <c:scaling>
          <c:orientation val="minMax"/>
        </c:scaling>
        <c:axPos val="l"/>
        <c:numFmt formatCode="General" sourceLinked="0"/>
        <c:majorTickMark val="none"/>
        <c:tickLblPos val="nextTo"/>
        <c:crossAx val="105251968"/>
        <c:crosses val="autoZero"/>
        <c:auto val="1"/>
        <c:lblAlgn val="ctr"/>
        <c:lblOffset val="100"/>
      </c:catAx>
      <c:valAx>
        <c:axId val="10525196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10484467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Metformina-Insulinas </c:v>
                </c:pt>
                <c:pt idx="1">
                  <c:v>Sin tratamiento </c:v>
                </c:pt>
                <c:pt idx="2">
                  <c:v>Glibenclamida</c:v>
                </c:pt>
                <c:pt idx="3">
                  <c:v>Metformina</c:v>
                </c:pt>
                <c:pt idx="4">
                  <c:v>Combinado oral </c:v>
                </c:pt>
                <c:pt idx="5">
                  <c:v>Insulinas </c:v>
                </c:pt>
                <c:pt idx="6">
                  <c:v>Linagliptina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6</c:v>
                </c:pt>
                <c:pt idx="1">
                  <c:v>11</c:v>
                </c:pt>
                <c:pt idx="2">
                  <c:v>5</c:v>
                </c:pt>
                <c:pt idx="3">
                  <c:v>17</c:v>
                </c:pt>
                <c:pt idx="4">
                  <c:v>6</c:v>
                </c:pt>
                <c:pt idx="5">
                  <c:v>21</c:v>
                </c:pt>
                <c:pt idx="6">
                  <c:v>1</c:v>
                </c:pt>
              </c:numCache>
            </c:numRef>
          </c:val>
        </c:ser>
        <c:axId val="105297408"/>
        <c:axId val="105298944"/>
      </c:barChart>
      <c:catAx>
        <c:axId val="105297408"/>
        <c:scaling>
          <c:orientation val="minMax"/>
        </c:scaling>
        <c:axPos val="l"/>
        <c:numFmt formatCode="General" sourceLinked="0"/>
        <c:majorTickMark val="none"/>
        <c:tickLblPos val="nextTo"/>
        <c:crossAx val="105298944"/>
        <c:crosses val="autoZero"/>
        <c:auto val="1"/>
        <c:lblAlgn val="ctr"/>
        <c:lblOffset val="100"/>
      </c:catAx>
      <c:valAx>
        <c:axId val="10529894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10529740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14</c:v>
                </c:pt>
                <c:pt idx="4">
                  <c:v>14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axId val="108001152"/>
        <c:axId val="108122112"/>
      </c:barChart>
      <c:catAx>
        <c:axId val="108001152"/>
        <c:scaling>
          <c:orientation val="minMax"/>
        </c:scaling>
        <c:axPos val="l"/>
        <c:numFmt formatCode="General" sourceLinked="0"/>
        <c:majorTickMark val="none"/>
        <c:tickLblPos val="nextTo"/>
        <c:crossAx val="108122112"/>
        <c:crosses val="autoZero"/>
        <c:auto val="1"/>
        <c:lblAlgn val="ctr"/>
        <c:lblOffset val="100"/>
      </c:catAx>
      <c:valAx>
        <c:axId val="10812211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10800115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Combinado oral</c:v>
                </c:pt>
                <c:pt idx="1">
                  <c:v>Metformina-Insulina </c:v>
                </c:pt>
                <c:pt idx="2">
                  <c:v>Glibenclamida</c:v>
                </c:pt>
                <c:pt idx="3">
                  <c:v>No Especificado</c:v>
                </c:pt>
                <c:pt idx="4">
                  <c:v>Metformina</c:v>
                </c:pt>
                <c:pt idx="5">
                  <c:v>Insulinas   </c:v>
                </c:pt>
                <c:pt idx="6">
                  <c:v>Dieta y Ejercicio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8</c:v>
                </c:pt>
                <c:pt idx="1">
                  <c:v>1</c:v>
                </c:pt>
                <c:pt idx="2">
                  <c:v>1</c:v>
                </c:pt>
                <c:pt idx="3">
                  <c:v>8</c:v>
                </c:pt>
                <c:pt idx="4">
                  <c:v>10</c:v>
                </c:pt>
                <c:pt idx="5">
                  <c:v>33</c:v>
                </c:pt>
                <c:pt idx="6">
                  <c:v>6</c:v>
                </c:pt>
              </c:numCache>
            </c:numRef>
          </c:val>
        </c:ser>
        <c:axId val="108184704"/>
        <c:axId val="108187008"/>
      </c:barChart>
      <c:catAx>
        <c:axId val="108184704"/>
        <c:scaling>
          <c:orientation val="minMax"/>
        </c:scaling>
        <c:axPos val="l"/>
        <c:numFmt formatCode="General" sourceLinked="0"/>
        <c:majorTickMark val="none"/>
        <c:tickLblPos val="nextTo"/>
        <c:crossAx val="108187008"/>
        <c:crosses val="autoZero"/>
        <c:auto val="1"/>
        <c:lblAlgn val="ctr"/>
        <c:lblOffset val="100"/>
      </c:catAx>
      <c:valAx>
        <c:axId val="10818700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10818470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17</c:v>
                </c:pt>
                <c:pt idx="4">
                  <c:v>26</c:v>
                </c:pt>
                <c:pt idx="5">
                  <c:v>15</c:v>
                </c:pt>
                <c:pt idx="6">
                  <c:v>0</c:v>
                </c:pt>
              </c:numCache>
            </c:numRef>
          </c:val>
        </c:ser>
        <c:axId val="108450560"/>
        <c:axId val="108452096"/>
      </c:barChart>
      <c:catAx>
        <c:axId val="108450560"/>
        <c:scaling>
          <c:orientation val="minMax"/>
        </c:scaling>
        <c:axPos val="l"/>
        <c:numFmt formatCode="General" sourceLinked="0"/>
        <c:majorTickMark val="none"/>
        <c:tickLblPos val="nextTo"/>
        <c:crossAx val="108452096"/>
        <c:crosses val="autoZero"/>
        <c:auto val="1"/>
        <c:lblAlgn val="ctr"/>
        <c:lblOffset val="100"/>
      </c:catAx>
      <c:valAx>
        <c:axId val="10845209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10845056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Infrapeso</c:v>
                </c:pt>
                <c:pt idx="1">
                  <c:v>Normal</c:v>
                </c:pt>
                <c:pt idx="2">
                  <c:v>Sobrepeso</c:v>
                </c:pt>
                <c:pt idx="3">
                  <c:v>Obesidad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</c:v>
                </c:pt>
                <c:pt idx="1">
                  <c:v>18</c:v>
                </c:pt>
                <c:pt idx="2">
                  <c:v>24</c:v>
                </c:pt>
                <c:pt idx="3">
                  <c:v>23</c:v>
                </c:pt>
              </c:numCache>
            </c:numRef>
          </c:val>
        </c:ser>
        <c:axId val="60557568"/>
        <c:axId val="60563456"/>
      </c:barChart>
      <c:catAx>
        <c:axId val="60557568"/>
        <c:scaling>
          <c:orientation val="minMax"/>
        </c:scaling>
        <c:axPos val="l"/>
        <c:numFmt formatCode="General" sourceLinked="0"/>
        <c:majorTickMark val="none"/>
        <c:tickLblPos val="nextTo"/>
        <c:crossAx val="60563456"/>
        <c:crosses val="autoZero"/>
        <c:auto val="1"/>
        <c:lblAlgn val="ctr"/>
        <c:lblOffset val="100"/>
      </c:catAx>
      <c:valAx>
        <c:axId val="6056345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055756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16 o mas</c:v>
                </c:pt>
                <c:pt idx="1">
                  <c:v>11 - 15</c:v>
                </c:pt>
                <c:pt idx="2">
                  <c:v>6 - 10</c:v>
                </c:pt>
                <c:pt idx="3">
                  <c:v>0 - 5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16</c:v>
                </c:pt>
                <c:pt idx="3">
                  <c:v>32</c:v>
                </c:pt>
              </c:numCache>
            </c:numRef>
          </c:val>
        </c:ser>
        <c:axId val="60604416"/>
        <c:axId val="60605952"/>
      </c:barChart>
      <c:catAx>
        <c:axId val="60604416"/>
        <c:scaling>
          <c:orientation val="minMax"/>
        </c:scaling>
        <c:axPos val="l"/>
        <c:numFmt formatCode="General" sourceLinked="0"/>
        <c:majorTickMark val="none"/>
        <c:tickLblPos val="nextTo"/>
        <c:crossAx val="60605952"/>
        <c:crosses val="autoZero"/>
        <c:auto val="1"/>
        <c:lblAlgn val="ctr"/>
        <c:lblOffset val="100"/>
      </c:catAx>
      <c:valAx>
        <c:axId val="6060595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060441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casos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Ninguna</c:v>
                </c:pt>
                <c:pt idx="1">
                  <c:v>Infeccion de la herida quirurgica</c:v>
                </c:pt>
                <c:pt idx="2">
                  <c:v>Neumonia </c:v>
                </c:pt>
                <c:pt idx="3">
                  <c:v>Infeccion Bacteriana</c:v>
                </c:pt>
                <c:pt idx="4">
                  <c:v>No Especificada</c:v>
                </c:pt>
                <c:pt idx="5">
                  <c:v>Infeccion de vias urinarias 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65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axId val="60814848"/>
        <c:axId val="60816384"/>
      </c:barChart>
      <c:catAx>
        <c:axId val="60814848"/>
        <c:scaling>
          <c:orientation val="minMax"/>
        </c:scaling>
        <c:axPos val="l"/>
        <c:numFmt formatCode="General" sourceLinked="0"/>
        <c:majorTickMark val="none"/>
        <c:tickLblPos val="nextTo"/>
        <c:crossAx val="60816384"/>
        <c:crosses val="autoZero"/>
        <c:auto val="1"/>
        <c:lblAlgn val="ctr"/>
        <c:lblOffset val="100"/>
      </c:catAx>
      <c:valAx>
        <c:axId val="6081638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081484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A3034-D91F-44C1-8C6F-72822087175B}" type="datetimeFigureOut">
              <a:rPr lang="es-ES" smtClean="0"/>
              <a:pPr/>
              <a:t>13/09/2017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B428E-EA0A-4835-9318-6CDE2C6CD8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1469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5400" dirty="0" smtClean="0"/>
              <a:t>corregida</a:t>
            </a:r>
            <a:endParaRPr lang="es-ES" sz="5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41142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71199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5066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53825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Dos sin fecha de egreso CORREGIDA OTRA BASE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1445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4075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4075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30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52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44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7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427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548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24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25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70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00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52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13/09/2017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Fondo_DM2_30jul1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7001"/>
            <a:ext cx="6858000" cy="88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845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INFORME TRIMESTRAL DIABETES MELLITUS 2 UNIDAD CENTINELA* BCS</a:t>
            </a:r>
            <a:br>
              <a:rPr lang="es-ES" dirty="0" smtClean="0"/>
            </a:br>
            <a:r>
              <a:rPr lang="es-ES" dirty="0" smtClean="0"/>
              <a:t>2DO TRIMESTRE 2017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Subdirección de Epidemiología</a:t>
            </a:r>
          </a:p>
          <a:p>
            <a:r>
              <a:rPr lang="es-ES" dirty="0" smtClean="0"/>
              <a:t>Baja California Sur</a:t>
            </a:r>
          </a:p>
          <a:p>
            <a:r>
              <a:rPr lang="es-ES" dirty="0" smtClean="0"/>
              <a:t>Secretaría de Salud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988840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940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9</a:t>
            </a:r>
            <a:r>
              <a:rPr lang="es-MX" sz="1800" dirty="0" smtClean="0"/>
              <a:t>. Complicaciones </a:t>
            </a:r>
            <a:r>
              <a:rPr lang="es-MX" sz="1800" dirty="0"/>
              <a:t>I</a:t>
            </a:r>
            <a:r>
              <a:rPr lang="es-MX" sz="1800" dirty="0" smtClean="0"/>
              <a:t>ntrahospitalarias </a:t>
            </a:r>
            <a:r>
              <a:rPr lang="es-MX" sz="1800" dirty="0"/>
              <a:t>P</a:t>
            </a:r>
            <a:r>
              <a:rPr lang="es-MX" sz="1800" dirty="0" smtClean="0"/>
              <a:t>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 </a:t>
            </a:r>
            <a:r>
              <a:rPr lang="es-MX" sz="1800" dirty="0" smtClean="0"/>
              <a:t>ABR-JUN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703928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08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10</a:t>
            </a:r>
            <a:r>
              <a:rPr lang="es-MX" sz="1800" dirty="0" smtClean="0"/>
              <a:t>. </a:t>
            </a:r>
            <a:r>
              <a:rPr lang="es-MX" sz="1800" dirty="0"/>
              <a:t>Discapacidad en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 Unidad Centinela* BCS </a:t>
            </a:r>
            <a:r>
              <a:rPr lang="es-MX" sz="1800" dirty="0" smtClean="0"/>
              <a:t>ABR-JUN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7143796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dirty="0" smtClean="0"/>
              <a:t>EVALUACIÓN </a:t>
            </a:r>
            <a:br>
              <a:rPr lang="es-MX" sz="1800" dirty="0" smtClean="0"/>
            </a:br>
            <a:r>
              <a:rPr lang="es-MX" sz="1800" dirty="0" smtClean="0"/>
              <a:t>Unidad </a:t>
            </a:r>
            <a:r>
              <a:rPr lang="es-MX" sz="1800" dirty="0" smtClean="0"/>
              <a:t>Centinela* BCS ABR-JUN 2017</a:t>
            </a:r>
            <a:endParaRPr lang="es-MX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68760" y="838842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2411760"/>
            <a:ext cx="544259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908720" y="205172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Calidad: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01008" y="449999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Resultado: 67/67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100%</a:t>
            </a:r>
            <a:endParaRPr lang="es-MX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980728" y="49320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Oportunidad: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4744" y="5220072"/>
            <a:ext cx="4536504" cy="238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CuadroTexto"/>
          <p:cNvSpPr txBox="1"/>
          <p:nvPr/>
        </p:nvSpPr>
        <p:spPr>
          <a:xfrm>
            <a:off x="2492896" y="781236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Resultado: 49/67=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74%</a:t>
            </a:r>
            <a:endParaRPr lang="es-MX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1. </a:t>
            </a:r>
            <a:r>
              <a:rPr lang="es-MX" sz="1800" dirty="0"/>
              <a:t>Casos de P</a:t>
            </a:r>
            <a:r>
              <a:rPr lang="es-MX" sz="1800" dirty="0" smtClean="0"/>
              <a:t>rimera </a:t>
            </a:r>
            <a:r>
              <a:rPr lang="es-MX" sz="1800" dirty="0"/>
              <a:t>vez y </a:t>
            </a:r>
            <a:r>
              <a:rPr lang="es-MX" sz="1800" dirty="0" smtClean="0"/>
              <a:t>Subsecuentes Registrados Unidad Centinela* BCS ABR-JUN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2879913"/>
              </p:ext>
            </p:extLst>
          </p:nvPr>
        </p:nvGraphicFramePr>
        <p:xfrm>
          <a:off x="342900" y="2133602"/>
          <a:ext cx="6172200" cy="665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267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2</a:t>
            </a:r>
            <a:r>
              <a:rPr lang="es-MX" sz="1800" dirty="0"/>
              <a:t>. </a:t>
            </a:r>
            <a:r>
              <a:rPr lang="es-MX" sz="1800" dirty="0" smtClean="0"/>
              <a:t>Casos Registrados </a:t>
            </a:r>
            <a:r>
              <a:rPr lang="es-MX" sz="1800" dirty="0"/>
              <a:t>por </a:t>
            </a:r>
            <a:r>
              <a:rPr lang="es-MX" sz="1800" dirty="0" smtClean="0"/>
              <a:t>Grupo </a:t>
            </a:r>
            <a:r>
              <a:rPr lang="es-MX" sz="1800" dirty="0"/>
              <a:t>E</a:t>
            </a:r>
            <a:r>
              <a:rPr lang="es-MX" sz="1800" dirty="0" smtClean="0"/>
              <a:t>tario </a:t>
            </a:r>
            <a:r>
              <a:rPr lang="es-MX" sz="1800" dirty="0"/>
              <a:t>y </a:t>
            </a:r>
            <a:r>
              <a:rPr lang="es-MX" sz="1800" dirty="0" smtClean="0"/>
              <a:t>Sexo Unidad Centinela* BCS ABR-JUN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0490682"/>
              </p:ext>
            </p:extLst>
          </p:nvPr>
        </p:nvGraphicFramePr>
        <p:xfrm>
          <a:off x="342900" y="2133603"/>
          <a:ext cx="6172200" cy="596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56792" y="80283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47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3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ABR-JUN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42080594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78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4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BCS  ABR-JUN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03545641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44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5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Egreso Unidad Centinela* BCS ABR-JUN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9195832"/>
              </p:ext>
            </p:extLst>
          </p:nvPr>
        </p:nvGraphicFramePr>
        <p:xfrm>
          <a:off x="342900" y="2133603"/>
          <a:ext cx="6172200" cy="567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81236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181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6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Egreso  Unidad Centinela* BCS ABR-JUN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6982588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83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7</a:t>
            </a:r>
            <a:r>
              <a:rPr lang="es-MX" sz="1800" dirty="0" smtClean="0"/>
              <a:t>. </a:t>
            </a:r>
            <a:r>
              <a:rPr lang="es-MX" sz="1800" dirty="0"/>
              <a:t>IMC de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ABR-JUN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31999584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66834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11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8</a:t>
            </a:r>
            <a:r>
              <a:rPr lang="es-MX" sz="1800" dirty="0" smtClean="0"/>
              <a:t>. </a:t>
            </a:r>
            <a:r>
              <a:rPr lang="es-MX" sz="1800" dirty="0"/>
              <a:t>Días de </a:t>
            </a:r>
            <a:r>
              <a:rPr lang="es-MX" sz="1800" dirty="0" smtClean="0"/>
              <a:t>Estancias </a:t>
            </a:r>
            <a:r>
              <a:rPr lang="es-MX" sz="1800" dirty="0"/>
              <a:t>I</a:t>
            </a:r>
            <a:r>
              <a:rPr lang="es-MX" sz="1800" dirty="0" smtClean="0"/>
              <a:t>ntrahospitalaria </a:t>
            </a:r>
            <a:r>
              <a:rPr lang="es-MX" sz="1800" dirty="0"/>
              <a:t>en </a:t>
            </a:r>
            <a:r>
              <a:rPr lang="es-MX" sz="1800" dirty="0" smtClean="0"/>
              <a:t>Pacientes Registrados Unidad Centinela* BCS  ABR-JUN 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9254399"/>
              </p:ext>
            </p:extLst>
          </p:nvPr>
        </p:nvGraphicFramePr>
        <p:xfrm>
          <a:off x="342900" y="2133603"/>
          <a:ext cx="6172200" cy="5822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10439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418</Words>
  <Application>Microsoft Office PowerPoint</Application>
  <PresentationFormat>Presentación en pantalla (4:3)</PresentationFormat>
  <Paragraphs>66</Paragraphs>
  <Slides>12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1_Tema de Office</vt:lpstr>
      <vt:lpstr>INFORME TRIMESTRAL DIABETES MELLITUS 2 UNIDAD CENTINELA* BCS 2DO TRIMESTRE 2017</vt:lpstr>
      <vt:lpstr>Gráfico 1. Casos de Primera vez y Subsecuentes Registrados Unidad Centinela* BCS ABR-JUN 2017</vt:lpstr>
      <vt:lpstr>Gráfico 2. Casos Registrados por Grupo Etario y Sexo Unidad Centinela* BCS ABR-JUN 2017</vt:lpstr>
      <vt:lpstr>Gráfico 3. Manejo Terapéutico Reportado al Ingreso Unidad Centinela* ABR-JUN 2017</vt:lpstr>
      <vt:lpstr>Gráfico 4. Niveles de Glucemia al Ingreso Unidad Centinela* BCS  ABR-JUN 2017</vt:lpstr>
      <vt:lpstr>Gráfico 5. Manejo Terapéutico Reportado al Egreso Unidad Centinela* BCS ABR-JUN 2017</vt:lpstr>
      <vt:lpstr>Gráfico 6. Niveles de Glucemia al Egreso  Unidad Centinela* BCS ABR-JUN 2017</vt:lpstr>
      <vt:lpstr>Gráfico 7. IMC de Pacientes Registrados Unidad Centinela* BCS ABR-JUN 2017</vt:lpstr>
      <vt:lpstr>Gráfico 8. Días de Estancias Intrahospitalaria en Pacientes Registrados Unidad Centinela* BCS  ABR-JUN 2017</vt:lpstr>
      <vt:lpstr>Gráfico 9. Complicaciones Intrahospitalarias Pacientes Registrados Unidad Centinela* BCS  ABR-JUN 2017</vt:lpstr>
      <vt:lpstr>Gráfico 10. Discapacidad en Pacientes Registrados  Unidad Centinela* BCS ABR-JUN 2017</vt:lpstr>
      <vt:lpstr>EVALUACIÓN  Unidad Centinela* BCS ABR-JUN 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trimestral  Diabetes Mellitus Tipo 2</dc:title>
  <dc:creator>Daniel</dc:creator>
  <cp:lastModifiedBy>flucero</cp:lastModifiedBy>
  <cp:revision>91</cp:revision>
  <dcterms:created xsi:type="dcterms:W3CDTF">2016-09-29T16:49:13Z</dcterms:created>
  <dcterms:modified xsi:type="dcterms:W3CDTF">2017-09-13T18:29:46Z</dcterms:modified>
</cp:coreProperties>
</file>